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67" r:id="rId13"/>
    <p:sldId id="574" r:id="rId14"/>
    <p:sldId id="478" r:id="rId15"/>
    <p:sldId id="576" r:id="rId16"/>
    <p:sldId id="577" r:id="rId17"/>
    <p:sldId id="545" r:id="rId18"/>
    <p:sldId id="571" r:id="rId19"/>
    <p:sldId id="570" r:id="rId20"/>
    <p:sldId id="546" r:id="rId21"/>
    <p:sldId id="549" r:id="rId22"/>
    <p:sldId id="548" r:id="rId23"/>
    <p:sldId id="562" r:id="rId24"/>
    <p:sldId id="508" r:id="rId25"/>
    <p:sldId id="423" r:id="rId26"/>
    <p:sldId id="463" r:id="rId27"/>
    <p:sldId id="492" r:id="rId28"/>
    <p:sldId id="469" r:id="rId29"/>
    <p:sldId id="572" r:id="rId30"/>
    <p:sldId id="544" r:id="rId31"/>
    <p:sldId id="509" r:id="rId32"/>
    <p:sldId id="543" r:id="rId33"/>
    <p:sldId id="526" r:id="rId34"/>
    <p:sldId id="483" r:id="rId35"/>
    <p:sldId id="510" r:id="rId36"/>
    <p:sldId id="474" r:id="rId37"/>
    <p:sldId id="507" r:id="rId38"/>
    <p:sldId id="573" r:id="rId39"/>
    <p:sldId id="575" r:id="rId40"/>
    <p:sldId id="565" r:id="rId41"/>
    <p:sldId id="535" r:id="rId42"/>
  </p:sldIdLst>
  <p:sldSz cx="12192000" cy="6858000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나눔스퀘어" panose="020B0600000101010101" pitchFamily="50" charset="-127"/>
      <p:regular r:id="rId45"/>
      <p:bold r:id="rId46"/>
      <p:italic r:id="rId47"/>
      <p:boldItalic r:id="rId48"/>
    </p:embeddedFont>
    <p:embeddedFont>
      <p:font typeface="나눔스퀘어 Bold" panose="020B0600000101010101" pitchFamily="50" charset="-127"/>
      <p:regular r:id="rId49"/>
      <p:bold r:id="rId50"/>
      <p:italic r:id="rId51"/>
      <p:boldItalic r:id="rId52"/>
    </p:embeddedFont>
    <p:embeddedFont>
      <p:font typeface="나눔스퀘어 ExtraBold" panose="020B0600000101010101" pitchFamily="50" charset="-127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4FF"/>
    <a:srgbClr val="DEEBF7"/>
    <a:srgbClr val="FFABAB"/>
    <a:srgbClr val="FF8F8F"/>
    <a:srgbClr val="FFA3A3"/>
    <a:srgbClr val="FF9999"/>
    <a:srgbClr val="0000FF"/>
    <a:srgbClr val="FF0000"/>
    <a:srgbClr val="FFF2CC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 autoAdjust="0"/>
    <p:restoredTop sz="83290" autoAdjust="0"/>
  </p:normalViewPr>
  <p:slideViewPr>
    <p:cSldViewPr snapToGrid="0">
      <p:cViewPr varScale="1">
        <p:scale>
          <a:sx n="101" d="100"/>
          <a:sy n="101" d="100"/>
        </p:scale>
        <p:origin x="1354" y="6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47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68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7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12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86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747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81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75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75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907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G-CXE: Graph-Based Movie Recommender System Using Cinematic Experience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2021.11.08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 Learning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 system using BERT sentiment analysis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2021)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BERT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review-based recommendations are possible and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performance is better than traditional methods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936114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1339255" y="3499291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4887704" y="4181856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209446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&lt;Experimental results&gt;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Representation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We drastically reduce the size of the input, which gives us scalability in terms of the training time and the memory usage.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4270226" y="6389150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098" y="3654499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Edge embedding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Neural Message Passing for Quantum Chemistry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(PMLR 2017)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Message passing for edge embedding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D50CB8-2794-4206-B021-5A5D7FCA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062" y="3090880"/>
            <a:ext cx="5707875" cy="34521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593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Method (New)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682227" y="2814433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272052" y="1126099"/>
            <a:ext cx="11547135" cy="52898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851637" y="2776097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43030" y="2272920"/>
            <a:ext cx="1528269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13431" y="2272920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C82848-5F16-4D5B-A11D-233427601994}"/>
              </a:ext>
            </a:extLst>
          </p:cNvPr>
          <p:cNvSpPr/>
          <p:nvPr/>
        </p:nvSpPr>
        <p:spPr>
          <a:xfrm>
            <a:off x="3429228" y="4734063"/>
            <a:ext cx="3757343" cy="3359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7C724F-109A-4B0C-8C9C-ABE47CDFD1B4}"/>
              </a:ext>
            </a:extLst>
          </p:cNvPr>
          <p:cNvSpPr/>
          <p:nvPr/>
        </p:nvSpPr>
        <p:spPr>
          <a:xfrm>
            <a:off x="3262085" y="4634671"/>
            <a:ext cx="4075859" cy="159900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41111" y="6475221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</a:t>
            </a:r>
            <a:r>
              <a:rPr lang="en-US" altLang="ko-KR" dirty="0"/>
              <a:t>framework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E09E6F-96A7-4874-8558-3EEBAFD29744}"/>
              </a:ext>
            </a:extLst>
          </p:cNvPr>
          <p:cNvSpPr/>
          <p:nvPr/>
        </p:nvSpPr>
        <p:spPr>
          <a:xfrm>
            <a:off x="3430313" y="5287422"/>
            <a:ext cx="1192012" cy="32276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FBF2E4-BF3B-4F97-B49A-F31BE1FC61E2}"/>
              </a:ext>
            </a:extLst>
          </p:cNvPr>
          <p:cNvSpPr/>
          <p:nvPr/>
        </p:nvSpPr>
        <p:spPr>
          <a:xfrm>
            <a:off x="3430313" y="5835389"/>
            <a:ext cx="1192012" cy="2988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7E703BC-4AA6-40BA-A071-520E522045AC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4026319" y="5070037"/>
            <a:ext cx="0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CAC3C5B-2052-4080-A4A4-ABC78125FE31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4026319" y="5610190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395F33-41B5-40F9-A69D-71490ADBC134}"/>
              </a:ext>
            </a:extLst>
          </p:cNvPr>
          <p:cNvSpPr/>
          <p:nvPr/>
        </p:nvSpPr>
        <p:spPr>
          <a:xfrm>
            <a:off x="7725790" y="2272920"/>
            <a:ext cx="1159405" cy="80161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Explicit CX Embedding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BE13676-E275-4BAD-9F23-A0AC5B43ED70}"/>
              </a:ext>
            </a:extLst>
          </p:cNvPr>
          <p:cNvSpPr/>
          <p:nvPr/>
        </p:nvSpPr>
        <p:spPr>
          <a:xfrm>
            <a:off x="4788448" y="5289623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5F09A5C-05FA-4569-A61C-C1DDD2D53A9F}"/>
              </a:ext>
            </a:extLst>
          </p:cNvPr>
          <p:cNvSpPr/>
          <p:nvPr/>
        </p:nvSpPr>
        <p:spPr>
          <a:xfrm>
            <a:off x="4788448" y="5837590"/>
            <a:ext cx="1109662" cy="298866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26BBBAD-4639-45C0-BD49-223D16CFA6E4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5343279" y="5086372"/>
            <a:ext cx="0" cy="203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40942F6-E10D-4CED-8513-D70F9B457DCB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>
            <a:off x="5343279" y="5612391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261A91-5873-4419-B945-46ED1F252274}"/>
              </a:ext>
            </a:extLst>
          </p:cNvPr>
          <p:cNvSpPr/>
          <p:nvPr/>
        </p:nvSpPr>
        <p:spPr>
          <a:xfrm>
            <a:off x="6071115" y="5289623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542DEC3-3F52-4A03-B94B-40F4CD490C40}"/>
              </a:ext>
            </a:extLst>
          </p:cNvPr>
          <p:cNvSpPr/>
          <p:nvPr/>
        </p:nvSpPr>
        <p:spPr>
          <a:xfrm>
            <a:off x="6071115" y="5837590"/>
            <a:ext cx="1109662" cy="298866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9A7FBB7-25F7-450E-B484-5608380F670C}"/>
              </a:ext>
            </a:extLst>
          </p:cNvPr>
          <p:cNvCxnSpPr>
            <a:cxnSpLocks/>
            <a:stCxn id="101" idx="2"/>
            <a:endCxn id="102" idx="0"/>
          </p:cNvCxnSpPr>
          <p:nvPr/>
        </p:nvCxnSpPr>
        <p:spPr>
          <a:xfrm>
            <a:off x="6625946" y="5612391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163F84F-4808-420B-8BED-2E4FF96581BE}"/>
              </a:ext>
            </a:extLst>
          </p:cNvPr>
          <p:cNvCxnSpPr>
            <a:cxnSpLocks/>
          </p:cNvCxnSpPr>
          <p:nvPr/>
        </p:nvCxnSpPr>
        <p:spPr>
          <a:xfrm>
            <a:off x="6625946" y="5086372"/>
            <a:ext cx="0" cy="203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47DC147-D9B3-4BD6-9997-25599E007CC0}"/>
              </a:ext>
            </a:extLst>
          </p:cNvPr>
          <p:cNvSpPr/>
          <p:nvPr/>
        </p:nvSpPr>
        <p:spPr>
          <a:xfrm>
            <a:off x="9929453" y="1227708"/>
            <a:ext cx="399770" cy="180609"/>
          </a:xfrm>
          <a:prstGeom prst="rect">
            <a:avLst/>
          </a:prstGeom>
          <a:solidFill>
            <a:srgbClr val="FFABA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5347F27-1CC7-47CD-A750-0EB627388F00}"/>
              </a:ext>
            </a:extLst>
          </p:cNvPr>
          <p:cNvSpPr/>
          <p:nvPr/>
        </p:nvSpPr>
        <p:spPr>
          <a:xfrm>
            <a:off x="9929453" y="1503593"/>
            <a:ext cx="399770" cy="180609"/>
          </a:xfrm>
          <a:prstGeom prst="rect">
            <a:avLst/>
          </a:prstGeom>
          <a:solidFill>
            <a:srgbClr val="D7E4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23E59AC-4495-4768-8AE7-74E932CCE42F}"/>
              </a:ext>
            </a:extLst>
          </p:cNvPr>
          <p:cNvSpPr txBox="1"/>
          <p:nvPr/>
        </p:nvSpPr>
        <p:spPr>
          <a:xfrm>
            <a:off x="10273403" y="1183288"/>
            <a:ext cx="151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Explicit CX process</a:t>
            </a:r>
            <a:endParaRPr lang="ko-KR" altLang="en-US" sz="1200" b="1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4F2F1CD-828A-4F6C-8385-8A70201F38FC}"/>
              </a:ext>
            </a:extLst>
          </p:cNvPr>
          <p:cNvSpPr txBox="1"/>
          <p:nvPr/>
        </p:nvSpPr>
        <p:spPr>
          <a:xfrm>
            <a:off x="10273403" y="1455397"/>
            <a:ext cx="151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Implicit CX process</a:t>
            </a:r>
            <a:endParaRPr lang="ko-KR" altLang="en-US" sz="1200" b="1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13431" y="2959957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43031" y="2957221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43031" y="3577545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Representation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23527" y="2274550"/>
            <a:ext cx="986619" cy="1784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CA25BC4-D982-4BDB-A247-33C3940622DA}"/>
              </a:ext>
            </a:extLst>
          </p:cNvPr>
          <p:cNvSpPr/>
          <p:nvPr/>
        </p:nvSpPr>
        <p:spPr>
          <a:xfrm>
            <a:off x="7725790" y="3257552"/>
            <a:ext cx="1159405" cy="801610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Implicit CX Embedding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484762" y="3173340"/>
            <a:ext cx="366875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>
            <a:off x="2838255" y="2544221"/>
            <a:ext cx="475176" cy="62911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2838255" y="3173340"/>
            <a:ext cx="465551" cy="50393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21282" y="2544221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81D4D51-D8CF-4ABE-A0E8-2476C1326F0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767357" y="4059163"/>
            <a:ext cx="0" cy="57550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BB50E56-A5EE-4292-96D1-F09EB221EB8B}"/>
              </a:ext>
            </a:extLst>
          </p:cNvPr>
          <p:cNvCxnSpPr>
            <a:cxnSpLocks/>
            <a:stCxn id="124" idx="2"/>
            <a:endCxn id="115" idx="0"/>
          </p:cNvCxnSpPr>
          <p:nvPr/>
        </p:nvCxnSpPr>
        <p:spPr>
          <a:xfrm flipH="1">
            <a:off x="5300015" y="4141189"/>
            <a:ext cx="2732" cy="493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071299" y="2544221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071300" y="3835732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66" idx="1"/>
            <a:endCxn id="69" idx="3"/>
          </p:cNvCxnSpPr>
          <p:nvPr/>
        </p:nvCxnSpPr>
        <p:spPr>
          <a:xfrm flipH="1">
            <a:off x="7410146" y="2673725"/>
            <a:ext cx="315644" cy="4931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10146" y="3166857"/>
            <a:ext cx="315644" cy="49150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299178" y="2814433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39686" y="2814433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071300" y="3203499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85195" y="3173630"/>
            <a:ext cx="413983" cy="4847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66" idx="3"/>
          </p:cNvCxnSpPr>
          <p:nvPr/>
        </p:nvCxnSpPr>
        <p:spPr>
          <a:xfrm flipH="1" flipV="1">
            <a:off x="8885195" y="2673725"/>
            <a:ext cx="413983" cy="49990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38096" y="3173630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451097" y="2896820"/>
            <a:ext cx="1703299" cy="12443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46526" y="251374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1)</a:t>
            </a:r>
            <a:endParaRPr lang="ko-KR" altLang="en-US" sz="100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038666" y="251374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2)</a:t>
            </a:r>
            <a:endParaRPr lang="ko-KR" altLang="en-US" sz="100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461455" y="200235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3)</a:t>
            </a:r>
            <a:endParaRPr lang="ko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116758F-4036-4622-8784-EAC1B691AA93}"/>
              </a:ext>
            </a:extLst>
          </p:cNvPr>
          <p:cNvSpPr txBox="1"/>
          <p:nvPr/>
        </p:nvSpPr>
        <p:spPr>
          <a:xfrm>
            <a:off x="2692005" y="5325695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4)</a:t>
            </a:r>
            <a:endParaRPr lang="ko-KR" altLang="en-US" sz="10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01263" y="200235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5)</a:t>
            </a:r>
            <a:endParaRPr lang="ko-KR" altLang="en-US" sz="100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10935" y="200235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6)</a:t>
            </a:r>
            <a:endParaRPr lang="ko-KR" altLang="en-US" sz="10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7999591" y="200235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7)</a:t>
            </a:r>
            <a:endParaRPr lang="ko-KR" altLang="en-US" sz="100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12736" y="251374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8)</a:t>
            </a:r>
            <a:endParaRPr lang="ko-KR" altLang="en-US" sz="10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680831" y="251374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9)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Method (Before)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2930637" y="1212498"/>
            <a:ext cx="1816579" cy="3052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Web 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D480E6-A88A-4C42-ADA2-0BAE00844611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641007" y="3409937"/>
            <a:ext cx="0" cy="286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136026" y="1110985"/>
            <a:ext cx="11090775" cy="5371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2930636" y="1704606"/>
            <a:ext cx="1816579" cy="447454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Movie 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C0C6BE-FD09-40E9-BBDC-CACF9C4C6853}"/>
              </a:ext>
            </a:extLst>
          </p:cNvPr>
          <p:cNvCxnSpPr>
            <a:cxnSpLocks/>
            <a:stCxn id="34" idx="2"/>
            <a:endCxn id="10" idx="1"/>
          </p:cNvCxnSpPr>
          <p:nvPr/>
        </p:nvCxnSpPr>
        <p:spPr>
          <a:xfrm flipH="1">
            <a:off x="3838926" y="1517739"/>
            <a:ext cx="1" cy="1868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2930637" y="2341609"/>
            <a:ext cx="1816579" cy="3241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Sampling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28667E-BA59-49B1-A2A6-D75695E16889}"/>
              </a:ext>
            </a:extLst>
          </p:cNvPr>
          <p:cNvCxnSpPr>
            <a:cxnSpLocks/>
            <a:stCxn id="10" idx="3"/>
            <a:endCxn id="37" idx="0"/>
          </p:cNvCxnSpPr>
          <p:nvPr/>
        </p:nvCxnSpPr>
        <p:spPr>
          <a:xfrm>
            <a:off x="3838926" y="2152060"/>
            <a:ext cx="1" cy="189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1732717" y="3079793"/>
            <a:ext cx="1816579" cy="3301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4C6981-C73A-462F-B650-2FCB02ECDB1A}"/>
              </a:ext>
            </a:extLst>
          </p:cNvPr>
          <p:cNvSpPr/>
          <p:nvPr/>
        </p:nvSpPr>
        <p:spPr>
          <a:xfrm>
            <a:off x="1732717" y="3696242"/>
            <a:ext cx="1816579" cy="3231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238C98-ECA2-4F43-902E-4C9CAEE2431E}"/>
              </a:ext>
            </a:extLst>
          </p:cNvPr>
          <p:cNvSpPr/>
          <p:nvPr/>
        </p:nvSpPr>
        <p:spPr>
          <a:xfrm>
            <a:off x="4253187" y="3079793"/>
            <a:ext cx="1816579" cy="3301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7A9A5BE-C93F-432C-8C90-02244CDF071B}"/>
              </a:ext>
            </a:extLst>
          </p:cNvPr>
          <p:cNvCxnSpPr>
            <a:cxnSpLocks/>
          </p:cNvCxnSpPr>
          <p:nvPr/>
        </p:nvCxnSpPr>
        <p:spPr>
          <a:xfrm>
            <a:off x="2641006" y="2872773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3955742-46D7-4640-8929-EC598FC59227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2641007" y="2865805"/>
            <a:ext cx="0" cy="21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22C0ED0-D69F-43F9-8A5C-E308CF062E51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5161475" y="2865515"/>
            <a:ext cx="2" cy="214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6252012-4466-4C43-9A10-B9FF3612A63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838927" y="2665806"/>
            <a:ext cx="0" cy="2069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D99B0B-46F0-4F0E-9BC8-E891FE4492DE}"/>
              </a:ext>
            </a:extLst>
          </p:cNvPr>
          <p:cNvSpPr/>
          <p:nvPr/>
        </p:nvSpPr>
        <p:spPr>
          <a:xfrm>
            <a:off x="4248844" y="3708586"/>
            <a:ext cx="1816579" cy="328832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C82848-5F16-4D5B-A11D-233427601994}"/>
              </a:ext>
            </a:extLst>
          </p:cNvPr>
          <p:cNvSpPr/>
          <p:nvPr/>
        </p:nvSpPr>
        <p:spPr>
          <a:xfrm>
            <a:off x="6674624" y="3067307"/>
            <a:ext cx="3757343" cy="3359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7C724F-109A-4B0C-8C9C-ABE47CDFD1B4}"/>
              </a:ext>
            </a:extLst>
          </p:cNvPr>
          <p:cNvSpPr/>
          <p:nvPr/>
        </p:nvSpPr>
        <p:spPr>
          <a:xfrm>
            <a:off x="6486612" y="2983155"/>
            <a:ext cx="4136684" cy="159900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9B46DDC-7F7E-4B34-B079-8654466341DE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6069766" y="3243106"/>
            <a:ext cx="421189" cy="17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1FD9966-6159-4548-B254-A34479335172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2736992" y="4327747"/>
            <a:ext cx="374962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F1516B-AF25-44AA-8AE3-7682417E03CB}"/>
              </a:ext>
            </a:extLst>
          </p:cNvPr>
          <p:cNvSpPr/>
          <p:nvPr/>
        </p:nvSpPr>
        <p:spPr>
          <a:xfrm>
            <a:off x="1732717" y="4660859"/>
            <a:ext cx="1816579" cy="387742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Implicit CX Embedding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F07E946-80DA-41D0-A71B-1AFD2484CEA6}"/>
              </a:ext>
            </a:extLst>
          </p:cNvPr>
          <p:cNvSpPr/>
          <p:nvPr/>
        </p:nvSpPr>
        <p:spPr>
          <a:xfrm>
            <a:off x="2930636" y="5407460"/>
            <a:ext cx="1816579" cy="368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Graph Model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ED211E-CEE3-435B-B872-E6DC124472CD}"/>
              </a:ext>
            </a:extLst>
          </p:cNvPr>
          <p:cNvSpPr/>
          <p:nvPr/>
        </p:nvSpPr>
        <p:spPr>
          <a:xfrm>
            <a:off x="2930636" y="5958420"/>
            <a:ext cx="181657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CA3DA655-4AF2-4B33-BF02-9AC2A263213D}"/>
              </a:ext>
            </a:extLst>
          </p:cNvPr>
          <p:cNvCxnSpPr>
            <a:cxnSpLocks/>
          </p:cNvCxnSpPr>
          <p:nvPr/>
        </p:nvCxnSpPr>
        <p:spPr>
          <a:xfrm>
            <a:off x="5155229" y="4037418"/>
            <a:ext cx="0" cy="1943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908B972E-83F0-45CC-8495-F642DBB9BD9D}"/>
              </a:ext>
            </a:extLst>
          </p:cNvPr>
          <p:cNvCxnSpPr>
            <a:cxnSpLocks/>
            <a:endCxn id="131" idx="0"/>
          </p:cNvCxnSpPr>
          <p:nvPr/>
        </p:nvCxnSpPr>
        <p:spPr>
          <a:xfrm>
            <a:off x="3838925" y="5210754"/>
            <a:ext cx="1" cy="1967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41111" y="6475221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</a:t>
            </a:r>
            <a:r>
              <a:rPr lang="en-US" altLang="ko-KR" dirty="0"/>
              <a:t>framework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E09E6F-96A7-4874-8558-3EEBAFD29744}"/>
              </a:ext>
            </a:extLst>
          </p:cNvPr>
          <p:cNvSpPr/>
          <p:nvPr/>
        </p:nvSpPr>
        <p:spPr>
          <a:xfrm>
            <a:off x="6675709" y="3620666"/>
            <a:ext cx="119201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FBF2E4-BF3B-4F97-B49A-F31BE1FC61E2}"/>
              </a:ext>
            </a:extLst>
          </p:cNvPr>
          <p:cNvSpPr/>
          <p:nvPr/>
        </p:nvSpPr>
        <p:spPr>
          <a:xfrm>
            <a:off x="6675709" y="4168633"/>
            <a:ext cx="1192012" cy="298866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7E703BC-4AA6-40BA-A071-520E522045AC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271715" y="3403281"/>
            <a:ext cx="0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CAC3C5B-2052-4080-A4A4-ABC78125FE31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7271715" y="3943434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395F33-41B5-40F9-A69D-71490ADBC134}"/>
              </a:ext>
            </a:extLst>
          </p:cNvPr>
          <p:cNvSpPr/>
          <p:nvPr/>
        </p:nvSpPr>
        <p:spPr>
          <a:xfrm>
            <a:off x="4253186" y="4656208"/>
            <a:ext cx="1816579" cy="387742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Explicit CX Embedding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FFC3955F-9891-412E-81C0-99E8346A6483}"/>
              </a:ext>
            </a:extLst>
          </p:cNvPr>
          <p:cNvCxnSpPr>
            <a:cxnSpLocks/>
            <a:stCxn id="130" idx="0"/>
            <a:endCxn id="47" idx="2"/>
          </p:cNvCxnSpPr>
          <p:nvPr/>
        </p:nvCxnSpPr>
        <p:spPr>
          <a:xfrm flipV="1">
            <a:off x="2641007" y="4019417"/>
            <a:ext cx="0" cy="64144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논리합 69">
            <a:extLst>
              <a:ext uri="{FF2B5EF4-FFF2-40B4-BE49-F238E27FC236}">
                <a16:creationId xmlns:a16="http://schemas.microsoft.com/office/drawing/2014/main" id="{C3F561FC-AC63-43D4-82C8-C86A83B4299C}"/>
              </a:ext>
            </a:extLst>
          </p:cNvPr>
          <p:cNvSpPr/>
          <p:nvPr/>
        </p:nvSpPr>
        <p:spPr>
          <a:xfrm>
            <a:off x="2545020" y="4231761"/>
            <a:ext cx="191972" cy="191972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BE13676-E275-4BAD-9F23-A0AC5B43ED70}"/>
              </a:ext>
            </a:extLst>
          </p:cNvPr>
          <p:cNvSpPr/>
          <p:nvPr/>
        </p:nvSpPr>
        <p:spPr>
          <a:xfrm>
            <a:off x="8033844" y="3622867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5F09A5C-05FA-4569-A61C-C1DDD2D53A9F}"/>
              </a:ext>
            </a:extLst>
          </p:cNvPr>
          <p:cNvSpPr/>
          <p:nvPr/>
        </p:nvSpPr>
        <p:spPr>
          <a:xfrm>
            <a:off x="8033844" y="4170834"/>
            <a:ext cx="1109662" cy="298866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26BBBAD-4639-45C0-BD49-223D16CFA6E4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8588675" y="3419616"/>
            <a:ext cx="0" cy="203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40942F6-E10D-4CED-8513-D70F9B457DCB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>
            <a:off x="8588675" y="3945635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261A91-5873-4419-B945-46ED1F252274}"/>
              </a:ext>
            </a:extLst>
          </p:cNvPr>
          <p:cNvSpPr/>
          <p:nvPr/>
        </p:nvSpPr>
        <p:spPr>
          <a:xfrm>
            <a:off x="9316511" y="3622867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542DEC3-3F52-4A03-B94B-40F4CD490C40}"/>
              </a:ext>
            </a:extLst>
          </p:cNvPr>
          <p:cNvSpPr/>
          <p:nvPr/>
        </p:nvSpPr>
        <p:spPr>
          <a:xfrm>
            <a:off x="9316511" y="4170834"/>
            <a:ext cx="1109662" cy="298866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9A7FBB7-25F7-450E-B484-5608380F670C}"/>
              </a:ext>
            </a:extLst>
          </p:cNvPr>
          <p:cNvCxnSpPr>
            <a:cxnSpLocks/>
            <a:stCxn id="101" idx="2"/>
            <a:endCxn id="102" idx="0"/>
          </p:cNvCxnSpPr>
          <p:nvPr/>
        </p:nvCxnSpPr>
        <p:spPr>
          <a:xfrm>
            <a:off x="9871342" y="3945635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163F84F-4808-420B-8BED-2E4FF96581BE}"/>
              </a:ext>
            </a:extLst>
          </p:cNvPr>
          <p:cNvCxnSpPr>
            <a:cxnSpLocks/>
          </p:cNvCxnSpPr>
          <p:nvPr/>
        </p:nvCxnSpPr>
        <p:spPr>
          <a:xfrm>
            <a:off x="9871342" y="3419616"/>
            <a:ext cx="0" cy="203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자유형: 도형 137">
            <a:extLst>
              <a:ext uri="{FF2B5EF4-FFF2-40B4-BE49-F238E27FC236}">
                <a16:creationId xmlns:a16="http://schemas.microsoft.com/office/drawing/2014/main" id="{6BA5BA2F-DD0D-436C-8ABF-A3B868DBDD86}"/>
              </a:ext>
            </a:extLst>
          </p:cNvPr>
          <p:cNvSpPr/>
          <p:nvPr/>
        </p:nvSpPr>
        <p:spPr>
          <a:xfrm rot="5400000">
            <a:off x="5086263" y="4288091"/>
            <a:ext cx="202702" cy="68582"/>
          </a:xfrm>
          <a:custGeom>
            <a:avLst/>
            <a:gdLst>
              <a:gd name="connsiteX0" fmla="*/ 0 w 148590"/>
              <a:gd name="connsiteY0" fmla="*/ 68582 h 68582"/>
              <a:gd name="connsiteX1" fmla="*/ 70485 w 148590"/>
              <a:gd name="connsiteY1" fmla="*/ 2 h 68582"/>
              <a:gd name="connsiteX2" fmla="*/ 148590 w 148590"/>
              <a:gd name="connsiteY2" fmla="*/ 66677 h 6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90" h="68582">
                <a:moveTo>
                  <a:pt x="0" y="68582"/>
                </a:moveTo>
                <a:cubicBezTo>
                  <a:pt x="22860" y="34450"/>
                  <a:pt x="45720" y="319"/>
                  <a:pt x="70485" y="2"/>
                </a:cubicBezTo>
                <a:cubicBezTo>
                  <a:pt x="95250" y="-316"/>
                  <a:pt x="121920" y="33180"/>
                  <a:pt x="148590" y="6667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04696DFD-4196-4450-8D9B-2BBD842282AA}"/>
              </a:ext>
            </a:extLst>
          </p:cNvPr>
          <p:cNvCxnSpPr>
            <a:cxnSpLocks/>
          </p:cNvCxnSpPr>
          <p:nvPr/>
        </p:nvCxnSpPr>
        <p:spPr>
          <a:xfrm flipH="1">
            <a:off x="6065423" y="3873002"/>
            <a:ext cx="421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6D529FDA-CD6E-441F-BDF0-9E83F656F65D}"/>
              </a:ext>
            </a:extLst>
          </p:cNvPr>
          <p:cNvCxnSpPr>
            <a:cxnSpLocks/>
          </p:cNvCxnSpPr>
          <p:nvPr/>
        </p:nvCxnSpPr>
        <p:spPr>
          <a:xfrm flipV="1">
            <a:off x="5158008" y="4413003"/>
            <a:ext cx="0" cy="24785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AA75AEAE-A756-471A-A1F6-3A92658B0A38}"/>
              </a:ext>
            </a:extLst>
          </p:cNvPr>
          <p:cNvCxnSpPr>
            <a:cxnSpLocks/>
          </p:cNvCxnSpPr>
          <p:nvPr/>
        </p:nvCxnSpPr>
        <p:spPr>
          <a:xfrm>
            <a:off x="2641006" y="5210754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D252BDB0-8218-47C1-9998-9D76F89C0D71}"/>
              </a:ext>
            </a:extLst>
          </p:cNvPr>
          <p:cNvCxnSpPr>
            <a:cxnSpLocks/>
          </p:cNvCxnSpPr>
          <p:nvPr/>
        </p:nvCxnSpPr>
        <p:spPr>
          <a:xfrm>
            <a:off x="2641006" y="5043950"/>
            <a:ext cx="0" cy="1743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C01D34AD-ABCB-4D31-94E6-1B9886ECC8E2}"/>
              </a:ext>
            </a:extLst>
          </p:cNvPr>
          <p:cNvCxnSpPr>
            <a:cxnSpLocks/>
          </p:cNvCxnSpPr>
          <p:nvPr/>
        </p:nvCxnSpPr>
        <p:spPr>
          <a:xfrm>
            <a:off x="5153323" y="5043950"/>
            <a:ext cx="0" cy="1743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5A6C54F-E0CA-48F5-ABB6-3C400D4DDA66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>
            <a:off x="3838926" y="5775840"/>
            <a:ext cx="0" cy="182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2F676E42-00A2-48B4-8941-C0137FA7110B}"/>
              </a:ext>
            </a:extLst>
          </p:cNvPr>
          <p:cNvSpPr txBox="1"/>
          <p:nvPr/>
        </p:nvSpPr>
        <p:spPr>
          <a:xfrm>
            <a:off x="2910842" y="4083976"/>
            <a:ext cx="1984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Attention Representation</a:t>
            </a:r>
            <a:endParaRPr lang="ko-KR" altLang="en-US" sz="1200" b="1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47DC147-D9B3-4BD6-9997-25599E007CC0}"/>
              </a:ext>
            </a:extLst>
          </p:cNvPr>
          <p:cNvSpPr/>
          <p:nvPr/>
        </p:nvSpPr>
        <p:spPr>
          <a:xfrm>
            <a:off x="9349833" y="1227708"/>
            <a:ext cx="399770" cy="180609"/>
          </a:xfrm>
          <a:prstGeom prst="rect">
            <a:avLst/>
          </a:prstGeom>
          <a:solidFill>
            <a:srgbClr val="FFABA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5347F27-1CC7-47CD-A750-0EB627388F00}"/>
              </a:ext>
            </a:extLst>
          </p:cNvPr>
          <p:cNvSpPr/>
          <p:nvPr/>
        </p:nvSpPr>
        <p:spPr>
          <a:xfrm>
            <a:off x="9349833" y="1503593"/>
            <a:ext cx="399770" cy="180609"/>
          </a:xfrm>
          <a:prstGeom prst="rect">
            <a:avLst/>
          </a:prstGeom>
          <a:solidFill>
            <a:srgbClr val="D7E4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23E59AC-4495-4768-8AE7-74E932CCE42F}"/>
              </a:ext>
            </a:extLst>
          </p:cNvPr>
          <p:cNvSpPr txBox="1"/>
          <p:nvPr/>
        </p:nvSpPr>
        <p:spPr>
          <a:xfrm>
            <a:off x="9693783" y="1183288"/>
            <a:ext cx="151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Explicit CX process</a:t>
            </a:r>
            <a:endParaRPr lang="ko-KR" altLang="en-US" sz="1200" b="1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4F2F1CD-828A-4F6C-8385-8A70201F38FC}"/>
              </a:ext>
            </a:extLst>
          </p:cNvPr>
          <p:cNvSpPr txBox="1"/>
          <p:nvPr/>
        </p:nvSpPr>
        <p:spPr>
          <a:xfrm>
            <a:off x="9693783" y="1455397"/>
            <a:ext cx="151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Implicit CX process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06308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(ICLR 2020)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for generalization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needed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Efficient because it learns in units of sub-graphs, not in units of total-graphs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Future work: side-information based recommendation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(Inductive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1E6A93-7840-4F0D-8BD4-79C4F79BFF4E}"/>
              </a:ext>
            </a:extLst>
          </p:cNvPr>
          <p:cNvGrpSpPr/>
          <p:nvPr/>
        </p:nvGrpSpPr>
        <p:grpSpPr>
          <a:xfrm>
            <a:off x="1480138" y="4168811"/>
            <a:ext cx="9231724" cy="2536770"/>
            <a:chOff x="-108788" y="3877577"/>
            <a:chExt cx="10661312" cy="29296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D728DA-BED9-4EDB-8581-E4BB1989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023" y="3877577"/>
              <a:ext cx="8899501" cy="29296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142B20-5A93-4675-9BBC-7DE398C96B1D}"/>
                </a:ext>
              </a:extLst>
            </p:cNvPr>
            <p:cNvSpPr/>
            <p:nvPr/>
          </p:nvSpPr>
          <p:spPr>
            <a:xfrm>
              <a:off x="2174240" y="4897120"/>
              <a:ext cx="1578187" cy="11514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15E2CE-B8C2-4626-85E6-FD521E731DA6}"/>
                </a:ext>
              </a:extLst>
            </p:cNvPr>
            <p:cNvSpPr txBox="1"/>
            <p:nvPr/>
          </p:nvSpPr>
          <p:spPr>
            <a:xfrm>
              <a:off x="-108788" y="5953760"/>
              <a:ext cx="1761810" cy="42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Sub-graph</a:t>
              </a:r>
              <a:endPara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27D8FD9-0D85-48F4-982E-3D4CF6F6E370}"/>
                </a:ext>
              </a:extLst>
            </p:cNvPr>
            <p:cNvCxnSpPr>
              <a:cxnSpLocks/>
              <a:stCxn id="9" idx="1"/>
              <a:endCxn id="10" idx="0"/>
            </p:cNvCxnSpPr>
            <p:nvPr/>
          </p:nvCxnSpPr>
          <p:spPr>
            <a:xfrm flipH="1">
              <a:off x="772118" y="5472853"/>
              <a:ext cx="1402122" cy="4809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 + IDEA : G-CXE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1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4309268" y="1089436"/>
            <a:ext cx="3876099" cy="56722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14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2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99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3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4624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57474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137" idx="0"/>
            <a:endCxn id="278" idx="2"/>
          </p:cNvCxnSpPr>
          <p:nvPr/>
        </p:nvCxnSpPr>
        <p:spPr>
          <a:xfrm flipV="1">
            <a:off x="5599801" y="4033694"/>
            <a:ext cx="974946" cy="9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" idx="0"/>
            <a:endCxn id="278" idx="2"/>
          </p:cNvCxnSpPr>
          <p:nvPr/>
        </p:nvCxnSpPr>
        <p:spPr>
          <a:xfrm>
            <a:off x="5599801" y="2185633"/>
            <a:ext cx="974946" cy="1848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138" idx="0"/>
            <a:endCxn id="278" idx="2"/>
          </p:cNvCxnSpPr>
          <p:nvPr/>
        </p:nvCxnSpPr>
        <p:spPr>
          <a:xfrm flipV="1">
            <a:off x="5599801" y="4033694"/>
            <a:ext cx="974946" cy="2000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947836" y="4033694"/>
            <a:ext cx="48308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183875" y="1574343"/>
            <a:ext cx="568272" cy="50708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79984F-E75C-41D9-9F69-CF88226F00DC}"/>
              </a:ext>
            </a:extLst>
          </p:cNvPr>
          <p:cNvSpPr/>
          <p:nvPr/>
        </p:nvSpPr>
        <p:spPr>
          <a:xfrm rot="5400000">
            <a:off x="4849000" y="204612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810698-4CBB-49F6-A3C5-5F38C463E354}"/>
              </a:ext>
            </a:extLst>
          </p:cNvPr>
          <p:cNvSpPr/>
          <p:nvPr/>
        </p:nvSpPr>
        <p:spPr>
          <a:xfrm rot="5400000">
            <a:off x="4849000" y="390373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BA01AE2-9DD1-414E-801E-F6BF8D65586A}"/>
              </a:ext>
            </a:extLst>
          </p:cNvPr>
          <p:cNvSpPr/>
          <p:nvPr/>
        </p:nvSpPr>
        <p:spPr>
          <a:xfrm rot="5400000">
            <a:off x="4849000" y="5894365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137" idx="2"/>
          </p:cNvCxnSpPr>
          <p:nvPr/>
        </p:nvCxnSpPr>
        <p:spPr>
          <a:xfrm>
            <a:off x="5053944" y="4042739"/>
            <a:ext cx="266835" cy="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138" idx="2"/>
          </p:cNvCxnSpPr>
          <p:nvPr/>
        </p:nvCxnSpPr>
        <p:spPr>
          <a:xfrm flipV="1">
            <a:off x="5053944" y="6033876"/>
            <a:ext cx="266835" cy="3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B100017-D4C3-41BF-8910-2B8147ACD109}"/>
              </a:ext>
            </a:extLst>
          </p:cNvPr>
          <p:cNvCxnSpPr>
            <a:cxnSpLocks/>
            <a:stCxn id="249" idx="0"/>
            <a:endCxn id="2" idx="2"/>
          </p:cNvCxnSpPr>
          <p:nvPr/>
        </p:nvCxnSpPr>
        <p:spPr>
          <a:xfrm flipV="1">
            <a:off x="5034431" y="2185633"/>
            <a:ext cx="286348" cy="3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46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CX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4402599" y="2228029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3613578" y="2956571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6341736" y="3165117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7140701" y="2995970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6969216" y="2015899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785233" y="5252266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7921137" y="3163262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528759" y="2963835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11003905" y="2588520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10523617" y="1787679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9001565" y="2754158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819773" y="3163262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4653298" y="451007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4532181" y="1913174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208D79-C425-41BE-9A7D-36E8199D6C7E}"/>
              </a:ext>
            </a:extLst>
          </p:cNvPr>
          <p:cNvSpPr/>
          <p:nvPr/>
        </p:nvSpPr>
        <p:spPr>
          <a:xfrm>
            <a:off x="3593319" y="5062426"/>
            <a:ext cx="926173" cy="72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6333DC2-FBAD-4AB5-88A4-988B41CB1CBC}"/>
              </a:ext>
            </a:extLst>
          </p:cNvPr>
          <p:cNvCxnSpPr>
            <a:cxnSpLocks/>
            <a:stCxn id="7" idx="3"/>
            <a:endCxn id="256" idx="2"/>
          </p:cNvCxnSpPr>
          <p:nvPr/>
        </p:nvCxnSpPr>
        <p:spPr>
          <a:xfrm flipV="1">
            <a:off x="4519492" y="5421413"/>
            <a:ext cx="707883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1793AF-B68D-4FC0-A4E3-331414C122AB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5443992" y="3896126"/>
            <a:ext cx="0" cy="613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40B0029-EFBD-4EA6-96FB-EB9D216E9474}"/>
              </a:ext>
            </a:extLst>
          </p:cNvPr>
          <p:cNvSpPr txBox="1"/>
          <p:nvPr/>
        </p:nvSpPr>
        <p:spPr>
          <a:xfrm>
            <a:off x="1091641" y="490588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3D1EBF2-3C2F-46E9-BA31-7F0E4FFAE763}"/>
              </a:ext>
            </a:extLst>
          </p:cNvPr>
          <p:cNvSpPr txBox="1"/>
          <p:nvPr/>
        </p:nvSpPr>
        <p:spPr>
          <a:xfrm>
            <a:off x="908476" y="5164540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4FCAF23-5FFB-4838-A4C7-D6EAC5EEFA9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01315" y="5421413"/>
            <a:ext cx="692004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860213" y="4360098"/>
            <a:ext cx="5217666" cy="184511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889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Edge embedding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Embedding layer of BERT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Experiment – Edge embedding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30" name="Picture 6" descr="BERT word embedding layer (Devlin et al., 2018)">
            <a:extLst>
              <a:ext uri="{FF2B5EF4-FFF2-40B4-BE49-F238E27FC236}">
                <a16:creationId xmlns:a16="http://schemas.microsoft.com/office/drawing/2014/main" id="{DE90A96E-1364-4BA2-9751-19FB0F14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620593"/>
            <a:ext cx="80962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56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Grid 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6" y="6173748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596378"/>
              </p:ext>
            </p:extLst>
          </p:nvPr>
        </p:nvGraphicFramePr>
        <p:xfrm>
          <a:off x="2032000" y="1687406"/>
          <a:ext cx="8128000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Model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RMSE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CF (item-based)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      CF (user-based)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SVD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SVD++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GCMC (feature X)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GCMC (feature O)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IGMC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(implicit)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24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(explicit)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032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(implicit + explicit)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13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GCMC and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4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GCMC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5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This concept can be expanded in many domains like shopping, social network with other algorithms.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Conclusion (ongoing)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95361" y="2921168"/>
            <a:ext cx="3603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Schedule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1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2E1800-A1A0-463E-B405-0D52EEBB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974" y="1097940"/>
            <a:ext cx="7684052" cy="5699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Schedule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1CF5B6B-08E0-47BA-BEA5-63748F33C722}"/>
              </a:ext>
            </a:extLst>
          </p:cNvPr>
          <p:cNvCxnSpPr>
            <a:cxnSpLocks/>
          </p:cNvCxnSpPr>
          <p:nvPr/>
        </p:nvCxnSpPr>
        <p:spPr>
          <a:xfrm>
            <a:off x="2253974" y="2259550"/>
            <a:ext cx="7615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9210F8D-88A6-4406-A109-DD0F7342C73C}"/>
              </a:ext>
            </a:extLst>
          </p:cNvPr>
          <p:cNvCxnSpPr>
            <a:cxnSpLocks/>
          </p:cNvCxnSpPr>
          <p:nvPr/>
        </p:nvCxnSpPr>
        <p:spPr>
          <a:xfrm>
            <a:off x="2253974" y="3287305"/>
            <a:ext cx="10560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5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The impact of emotions on the helpfulness of movie reviews (JART 2015)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1034" y="6309360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Industrial 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1" r="1984" b="5827"/>
          <a:stretch/>
        </p:blipFill>
        <p:spPr>
          <a:xfrm>
            <a:off x="8739554" y="4707254"/>
            <a:ext cx="3325682" cy="1761066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01911-9256-4A38-BDD6-E5CE7B11B5F2}"/>
              </a:ext>
            </a:extLst>
          </p:cNvPr>
          <p:cNvSpPr/>
          <p:nvPr/>
        </p:nvSpPr>
        <p:spPr>
          <a:xfrm>
            <a:off x="9098279" y="5230707"/>
            <a:ext cx="1046481" cy="209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46852" y="1301452"/>
            <a:ext cx="10898298" cy="996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 ordinal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categorical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together in GCN?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46851" y="3014798"/>
            <a:ext cx="108982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algorithms such as CF, MF, and GNN?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070ACA-168B-49FC-971C-F05A1E8EB86D}"/>
              </a:ext>
            </a:extLst>
          </p:cNvPr>
          <p:cNvSpPr/>
          <p:nvPr/>
        </p:nvSpPr>
        <p:spPr>
          <a:xfrm>
            <a:off x="646851" y="4412582"/>
            <a:ext cx="1089829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 Does </a:t>
            </a:r>
            <a:r>
              <a:rPr lang="en-US" altLang="ko-KR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and implicit extraction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method affect performance improvement?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10B79-39C4-4264-AB4F-BAFF084320A8}"/>
              </a:ext>
            </a:extLst>
          </p:cNvPr>
          <p:cNvSpPr/>
          <p:nvPr/>
        </p:nvSpPr>
        <p:spPr>
          <a:xfrm>
            <a:off x="646851" y="5776143"/>
            <a:ext cx="1089829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RQ4) Which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embedding framework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performs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the best?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How to improve the accuracy of recommendation systems: Combining ratings and </a:t>
            </a:r>
            <a:r>
              <a:rPr lang="en-US" altLang="ko-KR" sz="165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texts sentiment scores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2019)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8133695" y="2789178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4990121" y="2792048"/>
            <a:ext cx="2979852" cy="1418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8133695" y="628923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5554666" y="4279205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5549116" y="6289238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4990121" y="4802081"/>
            <a:ext cx="2968753" cy="1418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95BFB0-5631-477A-AE8F-0F3B31E29008}"/>
              </a:ext>
            </a:extLst>
          </p:cNvPr>
          <p:cNvSpPr txBox="1"/>
          <p:nvPr/>
        </p:nvSpPr>
        <p:spPr>
          <a:xfrm>
            <a:off x="406760" y="2767280"/>
            <a:ext cx="4460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review was quantified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and reflected in the rating, which </a:t>
            </a:r>
            <a:r>
              <a:rPr lang="en-US" altLang="ko-KR" sz="14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reflects the user's preference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8613648" y="5212080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45339</TotalTime>
  <Words>2470</Words>
  <Application>Microsoft Office PowerPoint</Application>
  <PresentationFormat>와이드스크린</PresentationFormat>
  <Paragraphs>719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바탕</vt:lpstr>
      <vt:lpstr>굴림</vt:lpstr>
      <vt:lpstr>Times New Roman</vt:lpstr>
      <vt:lpstr>Arial</vt:lpstr>
      <vt:lpstr>나눔스퀘어 ExtraBold</vt:lpstr>
      <vt:lpstr>나눔스퀘어 Bold</vt:lpstr>
      <vt:lpstr>맑은 고딕</vt:lpstr>
      <vt:lpstr>나눔스퀘어</vt:lpstr>
      <vt:lpstr>Cambria Math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1379</cp:revision>
  <dcterms:created xsi:type="dcterms:W3CDTF">2018-08-30T11:36:00Z</dcterms:created>
  <dcterms:modified xsi:type="dcterms:W3CDTF">2021-11-08T05:19:37Z</dcterms:modified>
</cp:coreProperties>
</file>